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9"/>
  </p:notesMasterIdLst>
  <p:handoutMasterIdLst>
    <p:handoutMasterId r:id="rId10"/>
  </p:handoutMasterIdLst>
  <p:sldIdLst>
    <p:sldId id="262" r:id="rId3"/>
    <p:sldId id="256" r:id="rId4"/>
    <p:sldId id="257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7"/>
    <p:restoredTop sz="94610"/>
  </p:normalViewPr>
  <p:slideViewPr>
    <p:cSldViewPr snapToGrid="0" snapToObjects="1">
      <p:cViewPr varScale="1">
        <p:scale>
          <a:sx n="135" d="100"/>
          <a:sy n="135" d="100"/>
        </p:scale>
        <p:origin x="5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45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E3A96EA-B2CF-A63E-7005-5EA5C25570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4A8C64-0B46-2779-3FBE-480DE978D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C585-54E3-D14E-83E5-23AC5B4341A0}" type="datetimeFigureOut">
              <a:rPr lang="nl-NL" smtClean="0"/>
              <a:t>11-07-2024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882089-87E5-6B41-D688-6A2C8A356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CE5CA2-AAF6-400A-8ADE-D7F120A7D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19F3-B9B7-F94B-87F3-CF51CAEB69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497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671E499A-9A2E-C439-E1B2-D0DD604A0212}"/>
              </a:ext>
            </a:extLst>
          </p:cNvPr>
          <p:cNvSpPr/>
          <p:nvPr userDrawn="1"/>
        </p:nvSpPr>
        <p:spPr>
          <a:xfrm>
            <a:off x="476218" y="4670639"/>
            <a:ext cx="819141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picture may be worth 1,000 words, but a caption is the cherry on top.</a:t>
            </a:r>
            <a:endParaRPr lang="en-US" sz="1125" dirty="0"/>
          </a:p>
        </p:txBody>
      </p:sp>
      <p:pic>
        <p:nvPicPr>
          <p:cNvPr id="5" name="Image 0" descr="https://pitch-assets-ccb95893-de3f-4266-973c-20049231b248.s3.eu-west-1.amazonaws.com/5f40b31f-8cd5-4fdb-8796-a46d27f7ed1c?pitch-bytes=972&amp;pitch-content-type=image%2Fsvg%2Bxml">
            <a:extLst>
              <a:ext uri="{FF2B5EF4-FFF2-40B4-BE49-F238E27FC236}">
                <a16:creationId xmlns:a16="http://schemas.microsoft.com/office/drawing/2014/main" id="{83AAFB75-40B5-F446-4FAC-3A401AFC4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66" r="3684"/>
          <a:stretch/>
        </p:blipFill>
        <p:spPr>
          <a:xfrm>
            <a:off x="0" y="4128"/>
            <a:ext cx="9143854" cy="45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https://pitch-assets-ccb95893-de3f-4266-973c-20049231b248.s3.eu-west-1.amazonaws.com/70b2af14-2a8c-489d-b1c1-b601ed149b96?pitch-bytes=48356&amp;pitch-content-type=image%2Fpng">
            <a:extLst>
              <a:ext uri="{FF2B5EF4-FFF2-40B4-BE49-F238E27FC236}">
                <a16:creationId xmlns:a16="http://schemas.microsoft.com/office/drawing/2014/main" id="{E4BD9EAE-BBBB-EC1F-87E1-06755B540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480" t="1" r="196" b="66884"/>
          <a:stretch/>
        </p:blipFill>
        <p:spPr>
          <a:xfrm>
            <a:off x="8060531" y="0"/>
            <a:ext cx="1083469" cy="472248"/>
          </a:xfrm>
          <a:prstGeom prst="rect">
            <a:avLst/>
          </a:prstGeom>
        </p:spPr>
      </p:pic>
      <p:pic>
        <p:nvPicPr>
          <p:cNvPr id="3" name="Image 0" descr="https://pitch-assets-ccb95893-de3f-4266-973c-20049231b248.s3.eu-west-1.amazonaws.com/5f40b31f-8cd5-4fdb-8796-a46d27f7ed1c?pitch-bytes=972&amp;pitch-content-type=image%2Fsvg%2Bxml">
            <a:extLst>
              <a:ext uri="{FF2B5EF4-FFF2-40B4-BE49-F238E27FC236}">
                <a16:creationId xmlns:a16="http://schemas.microsoft.com/office/drawing/2014/main" id="{EBF6D743-910B-19EE-41F0-77D51C09FF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555" t="27562" r="25664" b="27562"/>
          <a:stretch/>
        </p:blipFill>
        <p:spPr>
          <a:xfrm>
            <a:off x="474190" y="2682493"/>
            <a:ext cx="4603845" cy="1985278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47ffaf68-08d4-47fd-bc12-2e4896f47f11?pitch-bytes=3416429&amp;pitch-content-type=image%2Fjpeg">
            <a:extLst>
              <a:ext uri="{FF2B5EF4-FFF2-40B4-BE49-F238E27FC236}">
                <a16:creationId xmlns:a16="http://schemas.microsoft.com/office/drawing/2014/main" id="{877552FE-31CE-7F91-FF78-43F354FDE4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6172" b="29016"/>
          <a:stretch/>
        </p:blipFill>
        <p:spPr>
          <a:xfrm>
            <a:off x="472892" y="473184"/>
            <a:ext cx="4603845" cy="1985278"/>
          </a:xfrm>
          <a:prstGeom prst="rect">
            <a:avLst/>
          </a:prstGeom>
        </p:spPr>
      </p:pic>
      <p:pic>
        <p:nvPicPr>
          <p:cNvPr id="6" name="Image 2" descr="https://pitch-assets-ccb95893-de3f-4266-973c-20049231b248.s3.eu-west-1.amazonaws.com/5f40b31f-8cd5-4fdb-8796-a46d27f7ed1c?pitch-bytes=972&amp;pitch-content-type=image%2Fsvg%2Bxml">
            <a:extLst>
              <a:ext uri="{FF2B5EF4-FFF2-40B4-BE49-F238E27FC236}">
                <a16:creationId xmlns:a16="http://schemas.microsoft.com/office/drawing/2014/main" id="{C53A52DC-DE04-6994-BB12-4A906CA39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39" t="5735" r="33048" b="5735"/>
          <a:stretch/>
        </p:blipFill>
        <p:spPr>
          <a:xfrm>
            <a:off x="5240100" y="485187"/>
            <a:ext cx="3428412" cy="41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1">
            <a:extLst>
              <a:ext uri="{FF2B5EF4-FFF2-40B4-BE49-F238E27FC236}">
                <a16:creationId xmlns:a16="http://schemas.microsoft.com/office/drawing/2014/main" id="{E0E4F72D-6047-387B-361F-EE2983F0DD60}"/>
              </a:ext>
            </a:extLst>
          </p:cNvPr>
          <p:cNvSpPr/>
          <p:nvPr userDrawn="1"/>
        </p:nvSpPr>
        <p:spPr>
          <a:xfrm>
            <a:off x="597095" y="1829854"/>
            <a:ext cx="7968837" cy="22289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50"/>
              </a:lnSpc>
            </a:pPr>
            <a:r>
              <a:rPr lang="en-US" sz="4300" b="1" kern="0" spc="-60" dirty="0">
                <a:solidFill>
                  <a:srgbClr val="FA8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an open society, </a:t>
            </a:r>
            <a:endParaRPr lang="en-US" sz="4350" dirty="0"/>
          </a:p>
          <a:p>
            <a:pPr algn="ctr">
              <a:lnSpc>
                <a:spcPts val="4350"/>
              </a:lnSpc>
            </a:pPr>
            <a:r>
              <a:rPr lang="en-US" sz="4300" b="1" kern="0" spc="-60" dirty="0">
                <a:solidFill>
                  <a:srgbClr val="FA8A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pervasive technological power should be in the hands of many, not of a few</a:t>
            </a:r>
            <a:endParaRPr lang="en-US" sz="4350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40801B8-0C01-937C-2AA7-E2AB21838F2C}"/>
              </a:ext>
            </a:extLst>
          </p:cNvPr>
          <p:cNvSpPr/>
          <p:nvPr userDrawn="1"/>
        </p:nvSpPr>
        <p:spPr>
          <a:xfrm>
            <a:off x="3550023" y="791506"/>
            <a:ext cx="2158253" cy="480456"/>
          </a:xfrm>
          <a:prstGeom prst="roundRect">
            <a:avLst>
              <a:gd name="adj" fmla="val 800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F28600"/>
            </a:solidFill>
          </a:ln>
        </p:spPr>
        <p:txBody>
          <a:bodyPr wrap="square" lIns="119903" tIns="56721" rIns="119903" bIns="56721" rtlCol="0" anchor="ctr"/>
          <a:lstStyle/>
          <a:p>
            <a:pPr algn="ctr"/>
            <a:endParaRPr lang="en-US" sz="18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EAC22C8-BA1B-68F6-A163-9915926C07C2}"/>
              </a:ext>
            </a:extLst>
          </p:cNvPr>
          <p:cNvSpPr txBox="1"/>
          <p:nvPr userDrawn="1"/>
        </p:nvSpPr>
        <p:spPr>
          <a:xfrm>
            <a:off x="3846136" y="847068"/>
            <a:ext cx="14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ABOUT 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A88E4D8-EC64-1CFE-E92A-4485BC6DF942}"/>
              </a:ext>
            </a:extLst>
          </p:cNvPr>
          <p:cNvSpPr/>
          <p:nvPr userDrawn="1"/>
        </p:nvSpPr>
        <p:spPr>
          <a:xfrm>
            <a:off x="476250" y="3070450"/>
            <a:ext cx="1833480" cy="51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100" b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is it important? More importantly, why does it matter? </a:t>
            </a:r>
            <a:endParaRPr lang="en-US" sz="1125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3F86F29-3B86-A3D2-2916-6E3982546A30}"/>
              </a:ext>
            </a:extLst>
          </p:cNvPr>
          <p:cNvSpPr/>
          <p:nvPr userDrawn="1"/>
        </p:nvSpPr>
        <p:spPr>
          <a:xfrm>
            <a:off x="6835131" y="3071006"/>
            <a:ext cx="1833480" cy="687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100" b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matters too! Now you just need to convince your audience with facts (or GIFs). </a:t>
            </a:r>
            <a:endParaRPr lang="en-US" sz="1125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9FE04DA-D219-95E3-07CC-D12BF1979614}"/>
              </a:ext>
            </a:extLst>
          </p:cNvPr>
          <p:cNvSpPr/>
          <p:nvPr userDrawn="1"/>
        </p:nvSpPr>
        <p:spPr>
          <a:xfrm>
            <a:off x="4715751" y="3071006"/>
            <a:ext cx="1833563" cy="51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100" b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Write as much or as little as you want. Remember to explain why it matters.</a:t>
            </a:r>
            <a:endParaRPr lang="en-US" sz="1125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CE07888-8C53-95BE-26AE-81844EFBB5B7}"/>
              </a:ext>
            </a:extLst>
          </p:cNvPr>
          <p:cNvSpPr/>
          <p:nvPr userDrawn="1"/>
        </p:nvSpPr>
        <p:spPr>
          <a:xfrm>
            <a:off x="2595544" y="3071006"/>
            <a:ext cx="1833563" cy="515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100" b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already know that it’s important. But what about your listeners?</a:t>
            </a:r>
            <a:endParaRPr lang="en-US" sz="1125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C1781E0-A10B-DF9C-C580-5471997F37B0}"/>
              </a:ext>
            </a:extLst>
          </p:cNvPr>
          <p:cNvSpPr/>
          <p:nvPr userDrawn="1"/>
        </p:nvSpPr>
        <p:spPr>
          <a:xfrm>
            <a:off x="476250" y="2760915"/>
            <a:ext cx="1833480" cy="21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key point</a:t>
            </a:r>
            <a:endParaRPr lang="en-US" sz="13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22691EC-6F51-7CCC-AC2D-50B8D6AEA005}"/>
              </a:ext>
            </a:extLst>
          </p:cNvPr>
          <p:cNvSpPr/>
          <p:nvPr userDrawn="1"/>
        </p:nvSpPr>
        <p:spPr>
          <a:xfrm>
            <a:off x="2594153" y="2760915"/>
            <a:ext cx="1833521" cy="21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Another point</a:t>
            </a:r>
            <a:endParaRPr lang="en-US" sz="13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29A5D56-E349-AECD-A5B9-F70A0782B5BC}"/>
              </a:ext>
            </a:extLst>
          </p:cNvPr>
          <p:cNvSpPr/>
          <p:nvPr userDrawn="1"/>
        </p:nvSpPr>
        <p:spPr>
          <a:xfrm>
            <a:off x="4713385" y="2760915"/>
            <a:ext cx="1833563" cy="21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third point</a:t>
            </a:r>
            <a:endParaRPr lang="en-US" sz="13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DA24455-354F-5FB9-2FB6-0CEB94F5A599}"/>
              </a:ext>
            </a:extLst>
          </p:cNvPr>
          <p:cNvSpPr/>
          <p:nvPr userDrawn="1"/>
        </p:nvSpPr>
        <p:spPr>
          <a:xfrm>
            <a:off x="6832587" y="2760915"/>
            <a:ext cx="1833563" cy="21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final point</a:t>
            </a:r>
            <a:endParaRPr lang="en-US" sz="1350" dirty="0"/>
          </a:p>
        </p:txBody>
      </p:sp>
      <p:pic>
        <p:nvPicPr>
          <p:cNvPr id="13" name="Image 0" descr="https://pitch-assets-ccb95893-de3f-4266-973c-20049231b248.s3.eu-west-1.amazonaws.com/6718c877-9575-4686-b360-6c664ce3b5eb?pitch-bytes=958&amp;pitch-content-type=image%2Fsvg%2Bxml">
            <a:extLst>
              <a:ext uri="{FF2B5EF4-FFF2-40B4-BE49-F238E27FC236}">
                <a16:creationId xmlns:a16="http://schemas.microsoft.com/office/drawing/2014/main" id="{A1BCE086-9EF8-CFA7-F69C-807B4C29A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47" b="19352"/>
          <a:stretch/>
        </p:blipFill>
        <p:spPr>
          <a:xfrm>
            <a:off x="478133" y="1428750"/>
            <a:ext cx="1831680" cy="1190625"/>
          </a:xfrm>
          <a:prstGeom prst="rect">
            <a:avLst/>
          </a:prstGeom>
        </p:spPr>
      </p:pic>
      <p:pic>
        <p:nvPicPr>
          <p:cNvPr id="14" name="Image 1" descr="https://pitch-assets-ccb95893-de3f-4266-973c-20049231b248.s3.eu-west-1.amazonaws.com/6718c877-9575-4686-b360-6c664ce3b5eb?pitch-bytes=958&amp;pitch-content-type=image%2Fsvg%2Bxml">
            <a:extLst>
              <a:ext uri="{FF2B5EF4-FFF2-40B4-BE49-F238E27FC236}">
                <a16:creationId xmlns:a16="http://schemas.microsoft.com/office/drawing/2014/main" id="{6A808D8A-D1EE-199F-0BD7-8F521D3E0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47" b="19352"/>
          <a:stretch/>
        </p:blipFill>
        <p:spPr>
          <a:xfrm>
            <a:off x="2596047" y="1428750"/>
            <a:ext cx="1831680" cy="1190625"/>
          </a:xfrm>
          <a:prstGeom prst="rect">
            <a:avLst/>
          </a:prstGeom>
        </p:spPr>
      </p:pic>
      <p:pic>
        <p:nvPicPr>
          <p:cNvPr id="15" name="Image 2" descr="https://pitch-assets-ccb95893-de3f-4266-973c-20049231b248.s3.eu-west-1.amazonaws.com/6718c877-9575-4686-b360-6c664ce3b5eb?pitch-bytes=958&amp;pitch-content-type=image%2Fsvg%2Bxml">
            <a:extLst>
              <a:ext uri="{FF2B5EF4-FFF2-40B4-BE49-F238E27FC236}">
                <a16:creationId xmlns:a16="http://schemas.microsoft.com/office/drawing/2014/main" id="{AD631208-CA66-D791-EAB4-F3727F33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47" b="19352"/>
          <a:stretch/>
        </p:blipFill>
        <p:spPr>
          <a:xfrm>
            <a:off x="4713962" y="1428750"/>
            <a:ext cx="1831680" cy="1190625"/>
          </a:xfrm>
          <a:prstGeom prst="rect">
            <a:avLst/>
          </a:prstGeom>
        </p:spPr>
      </p:pic>
      <p:pic>
        <p:nvPicPr>
          <p:cNvPr id="16" name="Image 3" descr="https://pitch-assets-ccb95893-de3f-4266-973c-20049231b248.s3.eu-west-1.amazonaws.com/6718c877-9575-4686-b360-6c664ce3b5eb?pitch-bytes=958&amp;pitch-content-type=image%2Fsvg%2Bxml">
            <a:extLst>
              <a:ext uri="{FF2B5EF4-FFF2-40B4-BE49-F238E27FC236}">
                <a16:creationId xmlns:a16="http://schemas.microsoft.com/office/drawing/2014/main" id="{03E06B8F-9687-082E-CEED-123B9B319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47" b="19352"/>
          <a:stretch/>
        </p:blipFill>
        <p:spPr>
          <a:xfrm>
            <a:off x="6831876" y="1428750"/>
            <a:ext cx="1831680" cy="1190625"/>
          </a:xfrm>
          <a:prstGeom prst="rect">
            <a:avLst/>
          </a:prstGeom>
        </p:spPr>
      </p:pic>
      <p:sp>
        <p:nvSpPr>
          <p:cNvPr id="17" name="Text 8">
            <a:extLst>
              <a:ext uri="{FF2B5EF4-FFF2-40B4-BE49-F238E27FC236}">
                <a16:creationId xmlns:a16="http://schemas.microsoft.com/office/drawing/2014/main" id="{D33E2D7F-F6B5-652F-93A5-90E2EE09119D}"/>
              </a:ext>
            </a:extLst>
          </p:cNvPr>
          <p:cNvSpPr/>
          <p:nvPr userDrawn="1"/>
        </p:nvSpPr>
        <p:spPr>
          <a:xfrm>
            <a:off x="476250" y="476250"/>
            <a:ext cx="8191501" cy="407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DESCRIBE THIS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50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bg>
      <p:bgPr>
        <a:solidFill>
          <a:srgbClr val="FF8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8D0FA9A-1B09-B7C6-B25F-DB0568F9DD22}"/>
              </a:ext>
            </a:extLst>
          </p:cNvPr>
          <p:cNvSpPr/>
          <p:nvPr userDrawn="1"/>
        </p:nvSpPr>
        <p:spPr>
          <a:xfrm>
            <a:off x="486739" y="2357433"/>
            <a:ext cx="8204812" cy="4457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480"/>
              </a:lnSpc>
            </a:pPr>
            <a:r>
              <a:rPr lang="en-US" sz="4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“QUOTE”</a:t>
            </a:r>
            <a:endParaRPr lang="en-US" sz="4350" dirty="0"/>
          </a:p>
        </p:txBody>
      </p:sp>
    </p:spTree>
    <p:extLst>
      <p:ext uri="{BB962C8B-B14F-4D97-AF65-F5344CB8AC3E}">
        <p14:creationId xmlns:p14="http://schemas.microsoft.com/office/powerpoint/2010/main" val="410839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f4f5006e-ae9e-42ca-9160-392afe021fb0?pitch-bytes=958&amp;pitch-content-type=image%2Fsvg%2Bxml">
            <a:extLst>
              <a:ext uri="{FF2B5EF4-FFF2-40B4-BE49-F238E27FC236}">
                <a16:creationId xmlns:a16="http://schemas.microsoft.com/office/drawing/2014/main" id="{7868744F-527D-A432-9428-8615FCE87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34" t="165" r="5588" b="165"/>
          <a:stretch/>
        </p:blipFill>
        <p:spPr>
          <a:xfrm>
            <a:off x="0" y="0"/>
            <a:ext cx="4572000" cy="51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inaasappel, Amber, cirkel&#10;&#10;Automatisch gegenereerde beschrijving">
            <a:extLst>
              <a:ext uri="{FF2B5EF4-FFF2-40B4-BE49-F238E27FC236}">
                <a16:creationId xmlns:a16="http://schemas.microsoft.com/office/drawing/2014/main" id="{E6251F1D-7C3D-7FFF-123E-6ACFEB3E0B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43006" y="4552121"/>
            <a:ext cx="1758997" cy="17542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49" r:id="rId3"/>
    <p:sldLayoutId id="2147483679" r:id="rId4"/>
    <p:sldLayoutId id="2147483677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cirkel, Graphics, schermopname&#10;&#10;Automatisch gegenereerde beschrijving">
            <a:extLst>
              <a:ext uri="{FF2B5EF4-FFF2-40B4-BE49-F238E27FC236}">
                <a16:creationId xmlns:a16="http://schemas.microsoft.com/office/drawing/2014/main" id="{0F1B1DE4-367F-39B0-FF1F-09910E059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81773" y="-2211457"/>
            <a:ext cx="3861823" cy="38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ttertype, schermopname, Graphics, logo&#10;&#10;Automatisch gegenereerde beschrijving">
            <a:extLst>
              <a:ext uri="{FF2B5EF4-FFF2-40B4-BE49-F238E27FC236}">
                <a16:creationId xmlns:a16="http://schemas.microsoft.com/office/drawing/2014/main" id="{701C239E-2AB6-6EF1-E8B8-DC95CF45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27" y="1623451"/>
            <a:ext cx="5894345" cy="18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25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11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70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0</Words>
  <Application>Microsoft Macintosh PowerPoint</Application>
  <PresentationFormat>Diavoorstelling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Arial</vt:lpstr>
      <vt:lpstr>Inter</vt:lpstr>
      <vt:lpstr>Office Theme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20240208 ICAI general partners</dc:title>
  <dc:subject>PptxGenJS Presentation</dc:subject>
  <dc:creator>Pitch Software GmbH</dc:creator>
  <cp:lastModifiedBy>Benedicta Badu</cp:lastModifiedBy>
  <cp:revision>6</cp:revision>
  <dcterms:created xsi:type="dcterms:W3CDTF">2024-05-18T12:25:48Z</dcterms:created>
  <dcterms:modified xsi:type="dcterms:W3CDTF">2024-07-11T11:18:46Z</dcterms:modified>
</cp:coreProperties>
</file>